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Google Sans SemiBold"/>
      <p:regular r:id="rId54"/>
      <p:bold r:id="rId55"/>
      <p:italic r:id="rId56"/>
      <p:boldItalic r:id="rId57"/>
    </p:embeddedFont>
    <p:embeddedFont>
      <p:font typeface="Roboto Mono Light"/>
      <p:regular r:id="rId58"/>
      <p:bold r:id="rId59"/>
      <p:italic r:id="rId60"/>
      <p:boldItalic r:id="rId61"/>
    </p:embeddedFont>
    <p:embeddedFont>
      <p:font typeface="Google Sans"/>
      <p:regular r:id="rId62"/>
      <p:bold r:id="rId63"/>
      <p:italic r:id="rId64"/>
      <p:boldItalic r:id="rId65"/>
    </p:embeddedFont>
    <p:embeddedFont>
      <p:font typeface="Google Sans Medium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Roboto Mon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6.xml"/><Relationship Id="rId75" Type="http://schemas.openxmlformats.org/officeDocument/2006/relationships/font" Target="fonts/RobotoMono-bold.fntdata"/><Relationship Id="rId30" Type="http://schemas.openxmlformats.org/officeDocument/2006/relationships/slide" Target="slides/slide25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8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7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oogleSans-regular.fntdata"/><Relationship Id="rId61" Type="http://schemas.openxmlformats.org/officeDocument/2006/relationships/font" Target="fonts/RobotoMono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GoogleSans-italic.fntdata"/><Relationship Id="rId63" Type="http://schemas.openxmlformats.org/officeDocument/2006/relationships/font" Target="fonts/GoogleSans-bold.fntdata"/><Relationship Id="rId22" Type="http://schemas.openxmlformats.org/officeDocument/2006/relationships/slide" Target="slides/slide17.xml"/><Relationship Id="rId66" Type="http://schemas.openxmlformats.org/officeDocument/2006/relationships/font" Target="fonts/GoogleSansMedium-regular.fntdata"/><Relationship Id="rId21" Type="http://schemas.openxmlformats.org/officeDocument/2006/relationships/slide" Target="slides/slide16.xml"/><Relationship Id="rId65" Type="http://schemas.openxmlformats.org/officeDocument/2006/relationships/font" Target="fonts/GoogleSans-boldItalic.fntdata"/><Relationship Id="rId24" Type="http://schemas.openxmlformats.org/officeDocument/2006/relationships/slide" Target="slides/slide19.xml"/><Relationship Id="rId68" Type="http://schemas.openxmlformats.org/officeDocument/2006/relationships/font" Target="fonts/GoogleSansMedium-italic.fntdata"/><Relationship Id="rId23" Type="http://schemas.openxmlformats.org/officeDocument/2006/relationships/slide" Target="slides/slide18.xml"/><Relationship Id="rId67" Type="http://schemas.openxmlformats.org/officeDocument/2006/relationships/font" Target="fonts/GoogleSansMedium-bold.fntdata"/><Relationship Id="rId60" Type="http://schemas.openxmlformats.org/officeDocument/2006/relationships/font" Target="fonts/RobotoMono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GoogleSans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GoogleSansSemiBold-bold.fntdata"/><Relationship Id="rId10" Type="http://schemas.openxmlformats.org/officeDocument/2006/relationships/slide" Target="slides/slide5.xml"/><Relationship Id="rId54" Type="http://schemas.openxmlformats.org/officeDocument/2006/relationships/font" Target="fonts/GoogleSansSemiBold-regular.fntdata"/><Relationship Id="rId13" Type="http://schemas.openxmlformats.org/officeDocument/2006/relationships/slide" Target="slides/slide8.xml"/><Relationship Id="rId57" Type="http://schemas.openxmlformats.org/officeDocument/2006/relationships/font" Target="fonts/GoogleSansSemiBold-boldItalic.fntdata"/><Relationship Id="rId12" Type="http://schemas.openxmlformats.org/officeDocument/2006/relationships/slide" Target="slides/slide7.xml"/><Relationship Id="rId56" Type="http://schemas.openxmlformats.org/officeDocument/2006/relationships/font" Target="fonts/GoogleSansSemiBold-italic.fntdata"/><Relationship Id="rId15" Type="http://schemas.openxmlformats.org/officeDocument/2006/relationships/slide" Target="slides/slide10.xml"/><Relationship Id="rId59" Type="http://schemas.openxmlformats.org/officeDocument/2006/relationships/font" Target="fonts/RobotoMonoLight-bold.fntdata"/><Relationship Id="rId14" Type="http://schemas.openxmlformats.org/officeDocument/2006/relationships/slide" Target="slides/slide9.xml"/><Relationship Id="rId58" Type="http://schemas.openxmlformats.org/officeDocument/2006/relationships/font" Target="fonts/RobotoMono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dee1d198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8dee1d198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1b892c87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1b892c87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1b892c87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1b892c87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3b3f846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3b3f846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1b892c87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1b892c87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1b892c87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1b892c87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1b892c87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1b892c87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1b892c873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61b892c873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1b892c873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1b892c873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1b892c87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1b892c87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1b892c873_0_9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61b892c873_0_9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8dee1d198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8dee1d198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1b892c873_0_9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61b892c873_0_9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1b892c873_0_9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61b892c873_0_9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1b892c873_0_9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61b892c873_0_9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1b892c873_0_9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61b892c873_0_9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1b892c873_0_9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61b892c873_0_9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1b892c873_0_9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61b892c873_0_9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1b892c873_0_9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61b892c873_0_9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1b892c873_0_9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61b892c873_0_9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1b892c873_0_9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61b892c873_0_9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1b892c873_0_9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61b892c873_0_9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5514d536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5514d536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61b892c873_0_9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61b892c873_0_9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3b3f846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23b3f846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1b892c87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1b892c87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1b892c873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61b892c873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1b892c873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61b892c873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1b892c873_0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61b892c873_0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1b892c873_0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1b892c873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1b892c873_0_1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61b892c873_0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1b892c873_0_23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61b892c873_0_23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1b892c873_0_23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61b892c873_0_23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1b892c8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1b892c8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1b892c873_0_23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61b892c873_0_23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1b892c873_0_23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61b892c873_0_23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61b892c873_0_23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61b892c873_0_23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3b3f846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23b3f846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9cba52d28a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9cba52d28a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cba52d28a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9cba52d28a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9cba52d28a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9cba52d28a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9cba52d2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9cba52d2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cba52d28a_1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cba52d28a_1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1b892c87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1b892c87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1b892c87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1b892c87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1b892c87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1b892c87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1b892c87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1b892c87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1b892c87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1b892c87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3" name="Google Shape;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411480" y="374899"/>
            <a:ext cx="60177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20"/>
          <p:cNvSpPr txBox="1"/>
          <p:nvPr>
            <p:ph idx="1" type="subTitle"/>
          </p:nvPr>
        </p:nvSpPr>
        <p:spPr>
          <a:xfrm>
            <a:off x="411474" y="918973"/>
            <a:ext cx="54075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USTOM_5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720000" y="720000"/>
            <a:ext cx="6576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720000" y="1336563"/>
            <a:ext cx="52464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804555" y="2034325"/>
            <a:ext cx="73308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  <a:defRPr sz="14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411480" y="374899"/>
            <a:ext cx="60177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411474" y="918973"/>
            <a:ext cx="54075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MAIN_POINT_3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MAIN_POINT_3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column grid">
  <p:cSld name="SECTION_HEADER_1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5">
  <p:cSld name="MAIN_POINT_3_5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1">
  <p:cSld name="CUSTOM_5_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720000" y="720000"/>
            <a:ext cx="6576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8"/>
          <p:cNvSpPr txBox="1"/>
          <p:nvPr>
            <p:ph idx="1" type="subTitle"/>
          </p:nvPr>
        </p:nvSpPr>
        <p:spPr>
          <a:xfrm>
            <a:off x="720000" y="1336563"/>
            <a:ext cx="52464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Font typeface="Google Sans"/>
              <a:buNone/>
              <a:defRPr b="1" sz="2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3" name="Google Shape;103;p28"/>
          <p:cNvSpPr txBox="1"/>
          <p:nvPr>
            <p:ph idx="2" type="body"/>
          </p:nvPr>
        </p:nvSpPr>
        <p:spPr>
          <a:xfrm>
            <a:off x="804555" y="2034325"/>
            <a:ext cx="73308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  <a:defRPr sz="14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hyperlink" Target="https://goo.gle/mediapipe-studio" TargetMode="External"/><Relationship Id="rId5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55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1" Type="http://schemas.openxmlformats.org/officeDocument/2006/relationships/image" Target="../media/image31.png"/><Relationship Id="rId10" Type="http://schemas.openxmlformats.org/officeDocument/2006/relationships/image" Target="../media/image40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5" Type="http://schemas.openxmlformats.org/officeDocument/2006/relationships/image" Target="../media/image49.png"/><Relationship Id="rId14" Type="http://schemas.openxmlformats.org/officeDocument/2006/relationships/image" Target="../media/image36.png"/><Relationship Id="rId16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image" Target="../media/image57.gif"/><Relationship Id="rId5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Relationship Id="rId10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"/>
            <a:ext cx="9446825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9"/>
          <p:cNvSpPr txBox="1"/>
          <p:nvPr>
            <p:ph type="title"/>
          </p:nvPr>
        </p:nvSpPr>
        <p:spPr>
          <a:xfrm>
            <a:off x="532125" y="2123575"/>
            <a:ext cx="50196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Mediapipe 入门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Eliyar Eziz</a:t>
            </a:r>
            <a:endParaRPr sz="3000"/>
          </a:p>
        </p:txBody>
      </p:sp>
      <p:sp>
        <p:nvSpPr>
          <p:cNvPr id="110" name="Google Shape;110;p29"/>
          <p:cNvSpPr txBox="1"/>
          <p:nvPr>
            <p:ph idx="1" type="subTitle"/>
          </p:nvPr>
        </p:nvSpPr>
        <p:spPr>
          <a:xfrm>
            <a:off x="867186" y="449582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Beijing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/>
        </p:nvSpPr>
        <p:spPr>
          <a:xfrm>
            <a:off x="184325" y="1914050"/>
            <a:ext cx="48354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同时也可以使用</a:t>
            </a:r>
            <a:r>
              <a:rPr lang="en" sz="28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2800"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highlight>
                  <a:srgbClr val="F9AB00"/>
                </a:highlight>
                <a:latin typeface="Google Sans"/>
                <a:ea typeface="Google Sans"/>
                <a:cs typeface="Google Sans"/>
                <a:sym typeface="Google Sans"/>
              </a:rPr>
              <a:t>MediaPipe </a:t>
            </a:r>
            <a:r>
              <a:rPr lang="en" sz="2800">
                <a:solidFill>
                  <a:schemeClr val="dk1"/>
                </a:solidFill>
                <a:highlight>
                  <a:srgbClr val="F9AB00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Model Maker</a:t>
            </a:r>
            <a:endParaRPr sz="2800">
              <a:solidFill>
                <a:schemeClr val="dk1"/>
              </a:solidFill>
              <a:highlight>
                <a:srgbClr val="F9AB00"/>
              </a:highlight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自定义模型来实现特定任务</a:t>
            </a:r>
            <a:endParaRPr sz="2800">
              <a:solidFill>
                <a:schemeClr val="dk1"/>
              </a:solidFill>
              <a:highlight>
                <a:srgbClr val="F9AB00"/>
              </a:highlight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7" name="Google Shape;237;p38"/>
          <p:cNvSpPr/>
          <p:nvPr/>
        </p:nvSpPr>
        <p:spPr>
          <a:xfrm>
            <a:off x="6493775" y="448675"/>
            <a:ext cx="2048400" cy="43347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/>
          <p:nvPr/>
        </p:nvSpPr>
        <p:spPr>
          <a:xfrm>
            <a:off x="4668650" y="2025350"/>
            <a:ext cx="1587000" cy="1105800"/>
          </a:xfrm>
          <a:prstGeom prst="rect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F8B"/>
              </a:solidFill>
            </a:endParaRPr>
          </a:p>
        </p:txBody>
      </p:sp>
      <p:cxnSp>
        <p:nvCxnSpPr>
          <p:cNvPr id="239" name="Google Shape;239;p38"/>
          <p:cNvCxnSpPr>
            <a:stCxn id="240" idx="2"/>
            <a:endCxn id="241" idx="0"/>
          </p:cNvCxnSpPr>
          <p:nvPr/>
        </p:nvCxnSpPr>
        <p:spPr>
          <a:xfrm flipH="1">
            <a:off x="7516775" y="916950"/>
            <a:ext cx="1200" cy="16791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8"/>
          <p:cNvSpPr/>
          <p:nvPr/>
        </p:nvSpPr>
        <p:spPr>
          <a:xfrm>
            <a:off x="6723325" y="2596138"/>
            <a:ext cx="1587000" cy="265200"/>
          </a:xfrm>
          <a:prstGeom prst="rect">
            <a:avLst/>
          </a:prstGeom>
          <a:solidFill>
            <a:srgbClr val="007F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</a:t>
            </a: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Inference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7162075" y="4472363"/>
            <a:ext cx="709500" cy="234600"/>
          </a:xfrm>
          <a:prstGeom prst="rect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Display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3" name="Google Shape;243;p38"/>
          <p:cNvCxnSpPr>
            <a:stCxn id="241" idx="2"/>
            <a:endCxn id="242" idx="0"/>
          </p:cNvCxnSpPr>
          <p:nvPr/>
        </p:nvCxnSpPr>
        <p:spPr>
          <a:xfrm>
            <a:off x="7516825" y="2861338"/>
            <a:ext cx="0" cy="16110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38"/>
          <p:cNvSpPr/>
          <p:nvPr/>
        </p:nvSpPr>
        <p:spPr>
          <a:xfrm>
            <a:off x="4816563" y="1902400"/>
            <a:ext cx="1309800" cy="2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F8B"/>
                </a:solidFill>
                <a:latin typeface="Google Sans"/>
                <a:ea typeface="Google Sans"/>
                <a:cs typeface="Google Sans"/>
                <a:sym typeface="Google Sans"/>
              </a:rPr>
              <a:t>MediaPipe </a:t>
            </a:r>
            <a:endParaRPr b="1" sz="1200">
              <a:solidFill>
                <a:srgbClr val="007F8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F8B"/>
                </a:solidFill>
                <a:latin typeface="Google Sans"/>
                <a:ea typeface="Google Sans"/>
                <a:cs typeface="Google Sans"/>
                <a:sym typeface="Google Sans"/>
              </a:rPr>
              <a:t>Model Maker</a:t>
            </a:r>
            <a:endParaRPr b="1" sz="1200">
              <a:solidFill>
                <a:srgbClr val="007F8B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0" name="Google Shape;240;p38"/>
          <p:cNvSpPr/>
          <p:nvPr/>
        </p:nvSpPr>
        <p:spPr>
          <a:xfrm>
            <a:off x="7031075" y="682350"/>
            <a:ext cx="973800" cy="234600"/>
          </a:xfrm>
          <a:prstGeom prst="rect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Live Camera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38"/>
          <p:cNvSpPr/>
          <p:nvPr/>
        </p:nvSpPr>
        <p:spPr>
          <a:xfrm>
            <a:off x="7095475" y="355425"/>
            <a:ext cx="842700" cy="2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ML app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38"/>
          <p:cNvSpPr/>
          <p:nvPr/>
        </p:nvSpPr>
        <p:spPr>
          <a:xfrm>
            <a:off x="6723325" y="1482050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Flow Control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6723325" y="3168076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Post-processing 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38"/>
          <p:cNvSpPr/>
          <p:nvPr/>
        </p:nvSpPr>
        <p:spPr>
          <a:xfrm>
            <a:off x="6723325" y="3786620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Synchronization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38"/>
          <p:cNvSpPr/>
          <p:nvPr/>
        </p:nvSpPr>
        <p:spPr>
          <a:xfrm>
            <a:off x="6723325" y="2024194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 Preprocessing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4897250" y="2791858"/>
            <a:ext cx="1497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F8B"/>
                </a:solidFill>
                <a:latin typeface="Google Sans"/>
                <a:ea typeface="Google Sans"/>
                <a:cs typeface="Google Sans"/>
                <a:sym typeface="Google Sans"/>
              </a:rPr>
              <a:t>Custom model</a:t>
            </a:r>
            <a:endParaRPr b="1" sz="1200">
              <a:solidFill>
                <a:srgbClr val="007F8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" name="Google Shape;251;p38"/>
          <p:cNvSpPr/>
          <p:nvPr/>
        </p:nvSpPr>
        <p:spPr>
          <a:xfrm>
            <a:off x="5274599" y="2350753"/>
            <a:ext cx="413400" cy="459900"/>
          </a:xfrm>
          <a:custGeom>
            <a:rect b="b" l="l" r="r" t="t"/>
            <a:pathLst>
              <a:path extrusionOk="0" h="120000" w="120000">
                <a:moveTo>
                  <a:pt x="106338" y="12055"/>
                </a:moveTo>
                <a:lnTo>
                  <a:pt x="78638" y="12055"/>
                </a:lnTo>
                <a:cubicBezTo>
                  <a:pt x="75700" y="5283"/>
                  <a:pt x="68555" y="0"/>
                  <a:pt x="59872" y="0"/>
                </a:cubicBezTo>
                <a:cubicBezTo>
                  <a:pt x="51188" y="0"/>
                  <a:pt x="44044" y="5283"/>
                  <a:pt x="41105" y="12055"/>
                </a:cubicBezTo>
                <a:lnTo>
                  <a:pt x="13405" y="12055"/>
                </a:lnTo>
                <a:cubicBezTo>
                  <a:pt x="6127" y="12055"/>
                  <a:pt x="0" y="17566"/>
                  <a:pt x="0" y="24000"/>
                </a:cubicBezTo>
                <a:lnTo>
                  <a:pt x="0" y="107944"/>
                </a:lnTo>
                <a:cubicBezTo>
                  <a:pt x="0" y="114488"/>
                  <a:pt x="6127" y="120000"/>
                  <a:pt x="13405" y="120000"/>
                </a:cubicBezTo>
                <a:lnTo>
                  <a:pt x="106722" y="120000"/>
                </a:lnTo>
                <a:cubicBezTo>
                  <a:pt x="113872" y="120000"/>
                  <a:pt x="120000" y="114488"/>
                  <a:pt x="120000" y="107944"/>
                </a:cubicBezTo>
                <a:lnTo>
                  <a:pt x="120000" y="24000"/>
                </a:lnTo>
                <a:cubicBezTo>
                  <a:pt x="119616" y="17222"/>
                  <a:pt x="113488" y="12055"/>
                  <a:pt x="106338" y="12055"/>
                </a:cubicBezTo>
                <a:close/>
                <a:moveTo>
                  <a:pt x="59488" y="12055"/>
                </a:moveTo>
                <a:cubicBezTo>
                  <a:pt x="63061" y="12055"/>
                  <a:pt x="66383" y="14583"/>
                  <a:pt x="66383" y="18144"/>
                </a:cubicBezTo>
                <a:cubicBezTo>
                  <a:pt x="66383" y="21472"/>
                  <a:pt x="63444" y="24344"/>
                  <a:pt x="59488" y="24344"/>
                </a:cubicBezTo>
                <a:cubicBezTo>
                  <a:pt x="55533" y="24344"/>
                  <a:pt x="52594" y="21816"/>
                  <a:pt x="52594" y="18144"/>
                </a:cubicBezTo>
                <a:cubicBezTo>
                  <a:pt x="52977" y="14583"/>
                  <a:pt x="55916" y="12055"/>
                  <a:pt x="59488" y="12055"/>
                </a:cubicBezTo>
                <a:close/>
                <a:moveTo>
                  <a:pt x="72766" y="96000"/>
                </a:moveTo>
                <a:lnTo>
                  <a:pt x="26044" y="96000"/>
                </a:lnTo>
                <a:lnTo>
                  <a:pt x="26044" y="83944"/>
                </a:lnTo>
                <a:lnTo>
                  <a:pt x="72766" y="83944"/>
                </a:lnTo>
                <a:lnTo>
                  <a:pt x="72766" y="96000"/>
                </a:lnTo>
                <a:close/>
                <a:moveTo>
                  <a:pt x="92938" y="72000"/>
                </a:moveTo>
                <a:lnTo>
                  <a:pt x="26300" y="72000"/>
                </a:lnTo>
                <a:lnTo>
                  <a:pt x="26300" y="60055"/>
                </a:lnTo>
                <a:lnTo>
                  <a:pt x="92938" y="60055"/>
                </a:lnTo>
                <a:lnTo>
                  <a:pt x="92938" y="72000"/>
                </a:lnTo>
                <a:close/>
                <a:moveTo>
                  <a:pt x="92938" y="48000"/>
                </a:moveTo>
                <a:lnTo>
                  <a:pt x="26300" y="48000"/>
                </a:lnTo>
                <a:lnTo>
                  <a:pt x="26300" y="36055"/>
                </a:lnTo>
                <a:lnTo>
                  <a:pt x="92938" y="36055"/>
                </a:lnTo>
                <a:lnTo>
                  <a:pt x="92938" y="48000"/>
                </a:lnTo>
                <a:close/>
              </a:path>
            </a:pathLst>
          </a:custGeom>
          <a:solidFill>
            <a:srgbClr val="007F8B"/>
          </a:solidFill>
          <a:ln>
            <a:noFill/>
          </a:ln>
        </p:spPr>
        <p:txBody>
          <a:bodyPr anchorCtr="0" anchor="ctr" bIns="45650" lIns="45650" spcFirstLastPara="1" rIns="45650" wrap="square" tIns="45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BBC0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38"/>
          <p:cNvCxnSpPr/>
          <p:nvPr/>
        </p:nvCxnSpPr>
        <p:spPr>
          <a:xfrm flipH="1" rot="10800000">
            <a:off x="6307388" y="2729750"/>
            <a:ext cx="364200" cy="1800"/>
          </a:xfrm>
          <a:prstGeom prst="straightConnector1">
            <a:avLst/>
          </a:prstGeom>
          <a:noFill/>
          <a:ln cap="flat" cmpd="sng" w="19050">
            <a:solidFill>
              <a:srgbClr val="007F8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720000" y="261275"/>
            <a:ext cx="6576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445863"/>
                </a:solidFill>
              </a:rPr>
              <a:t>MediaPipe </a:t>
            </a:r>
            <a:r>
              <a:rPr b="0" lang="en" sz="2400">
                <a:solidFill>
                  <a:srgbClr val="44586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Studio</a:t>
            </a:r>
            <a:endParaRPr b="0"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375" y="774600"/>
            <a:ext cx="7520074" cy="70515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图像分类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412" y="240300"/>
            <a:ext cx="3497176" cy="466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/>
        </p:nvSpPr>
        <p:spPr>
          <a:xfrm>
            <a:off x="640075" y="1213099"/>
            <a:ext cx="60177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7F8B"/>
              </a:buClr>
              <a:buSzPts val="2800"/>
              <a:buFont typeface="Google Sans"/>
              <a:buChar char="●"/>
            </a:pPr>
            <a:r>
              <a:rPr lang="en" sz="2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Cat</a:t>
            </a:r>
            <a:endParaRPr sz="2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412" y="240300"/>
            <a:ext cx="3497176" cy="466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2"/>
          <p:cNvSpPr txBox="1"/>
          <p:nvPr/>
        </p:nvSpPr>
        <p:spPr>
          <a:xfrm>
            <a:off x="640075" y="1213099"/>
            <a:ext cx="60177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7F8B"/>
              </a:buClr>
              <a:buSzPts val="2800"/>
              <a:buFont typeface="Google Sans"/>
              <a:buChar char="●"/>
            </a:pPr>
            <a:r>
              <a:rPr lang="en" sz="2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Cat</a:t>
            </a:r>
            <a:br>
              <a:rPr lang="en" sz="2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2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7F8B"/>
              </a:buClr>
              <a:buSzPts val="2800"/>
              <a:buFont typeface="Google Sans"/>
              <a:buChar char="●"/>
            </a:pPr>
            <a:r>
              <a:rPr lang="en" sz="2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Rug</a:t>
            </a:r>
            <a:br>
              <a:rPr lang="en" sz="2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2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7F8B"/>
              </a:buClr>
              <a:buSzPts val="2800"/>
              <a:buFont typeface="Google Sans"/>
              <a:buChar char="●"/>
            </a:pPr>
            <a:r>
              <a:rPr lang="en" sz="2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Toy</a:t>
            </a:r>
            <a:endParaRPr sz="2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00" y="240300"/>
            <a:ext cx="8289600" cy="46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4"/>
          <p:cNvPicPr preferRelativeResize="0"/>
          <p:nvPr/>
        </p:nvPicPr>
        <p:blipFill rotWithShape="1">
          <a:blip r:embed="rId3">
            <a:alphaModFix/>
          </a:blip>
          <a:srcRect b="31266" l="0" r="28098" t="0"/>
          <a:stretch/>
        </p:blipFill>
        <p:spPr>
          <a:xfrm>
            <a:off x="1599999" y="438275"/>
            <a:ext cx="5943997" cy="4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/>
          <p:nvPr/>
        </p:nvSpPr>
        <p:spPr>
          <a:xfrm>
            <a:off x="3378925" y="945500"/>
            <a:ext cx="960000" cy="984300"/>
          </a:xfrm>
          <a:prstGeom prst="rect">
            <a:avLst/>
          </a:prstGeom>
          <a:noFill/>
          <a:ln cap="flat" cmpd="sng" w="19050">
            <a:solidFill>
              <a:srgbClr val="4ECD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4913300" y="522425"/>
            <a:ext cx="683400" cy="984300"/>
          </a:xfrm>
          <a:prstGeom prst="rect">
            <a:avLst/>
          </a:prstGeom>
          <a:noFill/>
          <a:ln cap="flat" cmpd="sng" w="19050">
            <a:solidFill>
              <a:srgbClr val="4ECD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/>
          <p:nvPr/>
        </p:nvSpPr>
        <p:spPr>
          <a:xfrm>
            <a:off x="4267200" y="1984075"/>
            <a:ext cx="545400" cy="346800"/>
          </a:xfrm>
          <a:prstGeom prst="rect">
            <a:avLst/>
          </a:prstGeom>
          <a:noFill/>
          <a:ln cap="flat" cmpd="sng" w="19050">
            <a:solidFill>
              <a:srgbClr val="4ECD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4"/>
          <p:cNvSpPr/>
          <p:nvPr/>
        </p:nvSpPr>
        <p:spPr>
          <a:xfrm>
            <a:off x="5051300" y="1719225"/>
            <a:ext cx="545400" cy="346800"/>
          </a:xfrm>
          <a:prstGeom prst="rect">
            <a:avLst/>
          </a:prstGeom>
          <a:noFill/>
          <a:ln cap="flat" cmpd="sng" w="19050">
            <a:solidFill>
              <a:srgbClr val="4ECD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/>
          <p:nvPr/>
        </p:nvSpPr>
        <p:spPr>
          <a:xfrm>
            <a:off x="4913300" y="2202325"/>
            <a:ext cx="395700" cy="369300"/>
          </a:xfrm>
          <a:prstGeom prst="rect">
            <a:avLst/>
          </a:prstGeom>
          <a:noFill/>
          <a:ln cap="flat" cmpd="sng" w="19050">
            <a:solidFill>
              <a:srgbClr val="4ECD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788" y="362400"/>
            <a:ext cx="3496425" cy="44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6"/>
          <p:cNvPicPr preferRelativeResize="0"/>
          <p:nvPr/>
        </p:nvPicPr>
        <p:blipFill rotWithShape="1">
          <a:blip r:embed="rId3">
            <a:alphaModFix/>
          </a:blip>
          <a:srcRect b="17806" l="6800" r="5225" t="16919"/>
          <a:stretch/>
        </p:blipFill>
        <p:spPr>
          <a:xfrm rot="-5400000">
            <a:off x="2716162" y="735726"/>
            <a:ext cx="3711675" cy="36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/>
          <p:nvPr/>
        </p:nvSpPr>
        <p:spPr>
          <a:xfrm>
            <a:off x="510200" y="3846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pip install mediapipe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title"/>
          </p:nvPr>
        </p:nvSpPr>
        <p:spPr>
          <a:xfrm>
            <a:off x="3944325" y="1875750"/>
            <a:ext cx="4568100" cy="915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Mediapipe 介绍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/>
          <p:nvPr/>
        </p:nvSpPr>
        <p:spPr>
          <a:xfrm>
            <a:off x="510200" y="3846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wget -O classifier.tflite -q MODEL_URL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/>
          <p:nvPr/>
        </p:nvSpPr>
        <p:spPr>
          <a:xfrm>
            <a:off x="510200" y="3846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mediapipe </a:t>
            </a:r>
            <a:r>
              <a:rPr lang="en" sz="1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mp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mediapipe.tasks </a:t>
            </a:r>
            <a:r>
              <a:rPr lang="en" sz="1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python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mediapipe.tasks.python </a:t>
            </a:r>
            <a:r>
              <a:rPr lang="en" sz="18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vision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base_options = python.BaseOptions(model_asset_path=model)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options = vision.ImageClassifierOptions(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base_options=base_options,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max_results=max_results,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score_threshold=score_threshold,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result_callback=save_result,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running_mode=vision.RunningMode.LIVE_STREAM)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base_options = python.BaseOptions(model_asset_path=model)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options = vision.ImageClassifierOptions(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base_options=base_options,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max_results=max_results</a:t>
            </a: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score_threshold=score_threshold,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result_callback=save_result,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running_mode=vision.RunningMode.LIVE_STREAM)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base_options = python.BaseOptions(model_asset_path=model)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options = vision.ImageClassifierOptions(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base_options=base_options,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max_results=max_results,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score_threshold=score_threshold</a:t>
            </a: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result_callback=save_result,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running_mode=vision.RunningMode.LIVE_STREAM)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base_options = python.BaseOptions(model_asset_path=model)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options = vision.ImageClassifierOptions(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base_options=base_options,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max_results=max_results,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score_threshold=score_threshold,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result_callback=save_result</a:t>
            </a: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running_mode=vision.RunningMode.LIVE_STREAM)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base_options = python.BaseOptions(model_asset_path=model)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options = vision.ImageClassifierOptions(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base_options=base_options,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max_results=max_results,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score_threshold=score_threshold,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result_callback=save_result,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running_mode=vision.RunningMode.LIVE_STREAM</a:t>
            </a:r>
            <a:r>
              <a:rPr lang="en" sz="16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classifier = vision.ImageClassifier.create_from_options(options)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rgb_image = cv2.cvtColor(image, cv2.COLOR_BGR2RGB)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mp_image = mp.Image(image_format=mp.ImageFormat.SRGB, 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data=rgb_image)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classifier.classify_async(mp_image, time.time_ns())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25" y="236750"/>
            <a:ext cx="8020150" cy="42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1"/>
          <p:cNvSpPr/>
          <p:nvPr/>
        </p:nvSpPr>
        <p:spPr>
          <a:xfrm>
            <a:off x="2845113" y="2619250"/>
            <a:ext cx="3847200" cy="158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</a:rPr>
              <a:t>传统编程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22" name="Google Shape;122;p31"/>
          <p:cNvSpPr txBox="1"/>
          <p:nvPr/>
        </p:nvSpPr>
        <p:spPr>
          <a:xfrm>
            <a:off x="3860325" y="789250"/>
            <a:ext cx="181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规则</a:t>
            </a:r>
            <a:endParaRPr sz="3600"/>
          </a:p>
        </p:txBody>
      </p:sp>
      <p:sp>
        <p:nvSpPr>
          <p:cNvPr id="123" name="Google Shape;123;p31"/>
          <p:cNvSpPr txBox="1"/>
          <p:nvPr/>
        </p:nvSpPr>
        <p:spPr>
          <a:xfrm>
            <a:off x="557300" y="2963025"/>
            <a:ext cx="181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输入</a:t>
            </a:r>
            <a:endParaRPr sz="3600"/>
          </a:p>
        </p:txBody>
      </p:sp>
      <p:sp>
        <p:nvSpPr>
          <p:cNvPr id="124" name="Google Shape;124;p31"/>
          <p:cNvSpPr txBox="1"/>
          <p:nvPr/>
        </p:nvSpPr>
        <p:spPr>
          <a:xfrm>
            <a:off x="7229850" y="2963025"/>
            <a:ext cx="181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输出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ImageClassifierResult: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Classifications </a:t>
            </a:r>
            <a:r>
              <a:rPr lang="en" sz="13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#0 (single classification head):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head index: </a:t>
            </a:r>
            <a:r>
              <a:rPr lang="en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category </a:t>
            </a:r>
            <a:r>
              <a:rPr lang="en" sz="13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#0: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category name: </a:t>
            </a:r>
            <a:r>
              <a:rPr lang="en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"/m/01bwb9"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display name: </a:t>
            </a:r>
            <a:r>
              <a:rPr lang="en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"Passer domesticus"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score: </a:t>
            </a:r>
            <a:r>
              <a:rPr lang="en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0.91406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index: </a:t>
            </a:r>
            <a:r>
              <a:rPr lang="en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671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category </a:t>
            </a:r>
            <a:r>
              <a:rPr lang="en" sz="13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#1: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category name: </a:t>
            </a:r>
            <a:r>
              <a:rPr lang="en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"/m/01bwbt"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display name: </a:t>
            </a:r>
            <a:r>
              <a:rPr lang="en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"Passer montanus"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score: </a:t>
            </a:r>
            <a:r>
              <a:rPr lang="en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0.00391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index: </a:t>
            </a:r>
            <a:r>
              <a:rPr lang="en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670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手势识别</a:t>
            </a:r>
            <a:endParaRPr/>
          </a:p>
        </p:txBody>
      </p:sp>
      <p:sp>
        <p:nvSpPr>
          <p:cNvPr id="367" name="Google Shape;367;p59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EA8600"/>
                </a:solidFill>
              </a:rPr>
              <a:t>Editable Location</a:t>
            </a:r>
            <a:endParaRPr sz="1600">
              <a:solidFill>
                <a:srgbClr val="EA86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0"/>
          <p:cNvPicPr preferRelativeResize="0"/>
          <p:nvPr/>
        </p:nvPicPr>
        <p:blipFill rotWithShape="1">
          <a:blip r:embed="rId3">
            <a:alphaModFix/>
          </a:blip>
          <a:srcRect b="0" l="0" r="15225" t="0"/>
          <a:stretch/>
        </p:blipFill>
        <p:spPr>
          <a:xfrm>
            <a:off x="3768825" y="913050"/>
            <a:ext cx="5018700" cy="3317400"/>
          </a:xfrm>
          <a:prstGeom prst="roundRect">
            <a:avLst>
              <a:gd fmla="val 4271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3" name="Google Shape;373;p60"/>
          <p:cNvSpPr txBox="1"/>
          <p:nvPr/>
        </p:nvSpPr>
        <p:spPr>
          <a:xfrm>
            <a:off x="352300" y="1084475"/>
            <a:ext cx="286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 Medium"/>
                <a:ea typeface="Google Sans Medium"/>
                <a:cs typeface="Google Sans Medium"/>
                <a:sym typeface="Google Sans Medium"/>
              </a:rPr>
              <a:t>手势识别</a:t>
            </a:r>
            <a:endParaRPr sz="3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/>
        </p:nvSpPr>
        <p:spPr>
          <a:xfrm>
            <a:off x="352300" y="1084475"/>
            <a:ext cx="538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手势识别</a:t>
            </a:r>
            <a:endParaRPr sz="3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379" name="Google Shape;379;p61"/>
          <p:cNvCxnSpPr/>
          <p:nvPr/>
        </p:nvCxnSpPr>
        <p:spPr>
          <a:xfrm>
            <a:off x="1662675" y="3555305"/>
            <a:ext cx="555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0" name="Google Shape;380;p61"/>
          <p:cNvPicPr preferRelativeResize="0"/>
          <p:nvPr/>
        </p:nvPicPr>
        <p:blipFill rotWithShape="1">
          <a:blip r:embed="rId3">
            <a:alphaModFix/>
          </a:blip>
          <a:srcRect b="0" l="32496" r="24638" t="0"/>
          <a:stretch/>
        </p:blipFill>
        <p:spPr>
          <a:xfrm>
            <a:off x="398050" y="2542557"/>
            <a:ext cx="1334400" cy="2079000"/>
          </a:xfrm>
          <a:prstGeom prst="roundRect">
            <a:avLst>
              <a:gd fmla="val 689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61"/>
          <p:cNvPicPr preferRelativeResize="0"/>
          <p:nvPr/>
        </p:nvPicPr>
        <p:blipFill rotWithShape="1">
          <a:blip r:embed="rId3">
            <a:alphaModFix/>
          </a:blip>
          <a:srcRect b="30370" l="32246" r="49178" t="41699"/>
          <a:stretch/>
        </p:blipFill>
        <p:spPr>
          <a:xfrm>
            <a:off x="2409662" y="3102120"/>
            <a:ext cx="979800" cy="983700"/>
          </a:xfrm>
          <a:prstGeom prst="roundRect">
            <a:avLst>
              <a:gd fmla="val 7331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61"/>
          <p:cNvSpPr/>
          <p:nvPr/>
        </p:nvSpPr>
        <p:spPr>
          <a:xfrm>
            <a:off x="1893162" y="3039817"/>
            <a:ext cx="293400" cy="29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5" spcFirstLastPara="1" rIns="0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/>
        </p:nvSpPr>
        <p:spPr>
          <a:xfrm>
            <a:off x="352300" y="1084475"/>
            <a:ext cx="538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手势识别</a:t>
            </a:r>
            <a:endParaRPr sz="3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388" name="Google Shape;388;p62"/>
          <p:cNvCxnSpPr/>
          <p:nvPr/>
        </p:nvCxnSpPr>
        <p:spPr>
          <a:xfrm>
            <a:off x="1662675" y="3555305"/>
            <a:ext cx="555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62"/>
          <p:cNvCxnSpPr/>
          <p:nvPr/>
        </p:nvCxnSpPr>
        <p:spPr>
          <a:xfrm>
            <a:off x="3221264" y="3555305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0" name="Google Shape;390;p62"/>
          <p:cNvPicPr preferRelativeResize="0"/>
          <p:nvPr/>
        </p:nvPicPr>
        <p:blipFill rotWithShape="1">
          <a:blip r:embed="rId3">
            <a:alphaModFix/>
          </a:blip>
          <a:srcRect b="31502" l="34190" r="47233" t="40568"/>
          <a:stretch/>
        </p:blipFill>
        <p:spPr>
          <a:xfrm>
            <a:off x="4035753" y="3102120"/>
            <a:ext cx="979800" cy="984000"/>
          </a:xfrm>
          <a:prstGeom prst="roundRect">
            <a:avLst>
              <a:gd fmla="val 59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p62"/>
          <p:cNvPicPr preferRelativeResize="0"/>
          <p:nvPr/>
        </p:nvPicPr>
        <p:blipFill rotWithShape="1">
          <a:blip r:embed="rId4">
            <a:alphaModFix/>
          </a:blip>
          <a:srcRect b="0" l="32496" r="24638" t="0"/>
          <a:stretch/>
        </p:blipFill>
        <p:spPr>
          <a:xfrm>
            <a:off x="398050" y="2542557"/>
            <a:ext cx="1334400" cy="2079000"/>
          </a:xfrm>
          <a:prstGeom prst="roundRect">
            <a:avLst>
              <a:gd fmla="val 689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2" name="Google Shape;392;p62"/>
          <p:cNvPicPr preferRelativeResize="0"/>
          <p:nvPr/>
        </p:nvPicPr>
        <p:blipFill rotWithShape="1">
          <a:blip r:embed="rId4">
            <a:alphaModFix/>
          </a:blip>
          <a:srcRect b="30370" l="32246" r="49178" t="41699"/>
          <a:stretch/>
        </p:blipFill>
        <p:spPr>
          <a:xfrm>
            <a:off x="2409662" y="3102120"/>
            <a:ext cx="979800" cy="983700"/>
          </a:xfrm>
          <a:prstGeom prst="roundRect">
            <a:avLst>
              <a:gd fmla="val 7331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p62"/>
          <p:cNvSpPr/>
          <p:nvPr/>
        </p:nvSpPr>
        <p:spPr>
          <a:xfrm>
            <a:off x="3565831" y="3102127"/>
            <a:ext cx="293400" cy="29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5" spcFirstLastPara="1" rIns="0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/>
        </p:nvSpPr>
        <p:spPr>
          <a:xfrm>
            <a:off x="352300" y="1084475"/>
            <a:ext cx="538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手势识别</a:t>
            </a:r>
            <a:endParaRPr sz="3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399" name="Google Shape;399;p63"/>
          <p:cNvCxnSpPr/>
          <p:nvPr/>
        </p:nvCxnSpPr>
        <p:spPr>
          <a:xfrm>
            <a:off x="1662675" y="3555305"/>
            <a:ext cx="555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63"/>
          <p:cNvCxnSpPr/>
          <p:nvPr/>
        </p:nvCxnSpPr>
        <p:spPr>
          <a:xfrm>
            <a:off x="4894036" y="355530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63"/>
          <p:cNvCxnSpPr/>
          <p:nvPr/>
        </p:nvCxnSpPr>
        <p:spPr>
          <a:xfrm>
            <a:off x="3221264" y="3555305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2" name="Google Shape;402;p63"/>
          <p:cNvPicPr preferRelativeResize="0"/>
          <p:nvPr/>
        </p:nvPicPr>
        <p:blipFill rotWithShape="1">
          <a:blip r:embed="rId3">
            <a:alphaModFix/>
          </a:blip>
          <a:srcRect b="31502" l="34190" r="47233" t="40568"/>
          <a:stretch/>
        </p:blipFill>
        <p:spPr>
          <a:xfrm>
            <a:off x="4035753" y="3102120"/>
            <a:ext cx="979800" cy="984000"/>
          </a:xfrm>
          <a:prstGeom prst="roundRect">
            <a:avLst>
              <a:gd fmla="val 59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3" name="Google Shape;403;p63"/>
          <p:cNvPicPr preferRelativeResize="0"/>
          <p:nvPr/>
        </p:nvPicPr>
        <p:blipFill rotWithShape="1">
          <a:blip r:embed="rId4">
            <a:alphaModFix/>
          </a:blip>
          <a:srcRect b="0" l="32496" r="24638" t="0"/>
          <a:stretch/>
        </p:blipFill>
        <p:spPr>
          <a:xfrm>
            <a:off x="398050" y="2542557"/>
            <a:ext cx="1334400" cy="2079000"/>
          </a:xfrm>
          <a:prstGeom prst="roundRect">
            <a:avLst>
              <a:gd fmla="val 689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4" name="Google Shape;404;p63"/>
          <p:cNvPicPr preferRelativeResize="0"/>
          <p:nvPr/>
        </p:nvPicPr>
        <p:blipFill rotWithShape="1">
          <a:blip r:embed="rId4">
            <a:alphaModFix/>
          </a:blip>
          <a:srcRect b="30370" l="32246" r="49178" t="41699"/>
          <a:stretch/>
        </p:blipFill>
        <p:spPr>
          <a:xfrm>
            <a:off x="2409662" y="3102120"/>
            <a:ext cx="979800" cy="983700"/>
          </a:xfrm>
          <a:prstGeom prst="roundRect">
            <a:avLst>
              <a:gd fmla="val 7331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63"/>
          <p:cNvSpPr/>
          <p:nvPr/>
        </p:nvSpPr>
        <p:spPr>
          <a:xfrm>
            <a:off x="5143827" y="3102127"/>
            <a:ext cx="293400" cy="29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5" spcFirstLastPara="1" rIns="0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6" name="Google Shape;406;p63"/>
          <p:cNvSpPr/>
          <p:nvPr/>
        </p:nvSpPr>
        <p:spPr>
          <a:xfrm>
            <a:off x="5565650" y="3257328"/>
            <a:ext cx="1718400" cy="596100"/>
          </a:xfrm>
          <a:prstGeom prst="roundRect">
            <a:avLst>
              <a:gd fmla="val 15361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63"/>
          <p:cNvGrpSpPr/>
          <p:nvPr/>
        </p:nvGrpSpPr>
        <p:grpSpPr>
          <a:xfrm>
            <a:off x="5763285" y="3419404"/>
            <a:ext cx="1334677" cy="272673"/>
            <a:chOff x="7181488" y="8356775"/>
            <a:chExt cx="2925000" cy="597575"/>
          </a:xfrm>
        </p:grpSpPr>
        <p:sp>
          <p:nvSpPr>
            <p:cNvPr id="408" name="Google Shape;408;p63"/>
            <p:cNvSpPr/>
            <p:nvPr/>
          </p:nvSpPr>
          <p:spPr>
            <a:xfrm>
              <a:off x="7181488" y="8356775"/>
              <a:ext cx="585000" cy="5850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22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09" name="Google Shape;409;p63"/>
            <p:cNvSpPr/>
            <p:nvPr/>
          </p:nvSpPr>
          <p:spPr>
            <a:xfrm>
              <a:off x="7766488" y="8356775"/>
              <a:ext cx="585000" cy="585000"/>
            </a:xfrm>
            <a:prstGeom prst="rect">
              <a:avLst/>
            </a:prstGeom>
            <a:solidFill>
              <a:srgbClr val="EAD1D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21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0" name="Google Shape;410;p63"/>
            <p:cNvSpPr/>
            <p:nvPr/>
          </p:nvSpPr>
          <p:spPr>
            <a:xfrm>
              <a:off x="8936488" y="8369350"/>
              <a:ext cx="585000" cy="585000"/>
            </a:xfrm>
            <a:prstGeom prst="rect">
              <a:avLst/>
            </a:prstGeom>
            <a:solidFill>
              <a:srgbClr val="F4CCC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61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1" name="Google Shape;411;p63"/>
            <p:cNvSpPr/>
            <p:nvPr/>
          </p:nvSpPr>
          <p:spPr>
            <a:xfrm>
              <a:off x="9521488" y="8356775"/>
              <a:ext cx="585000" cy="5850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92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12" name="Google Shape;412;p63"/>
            <p:cNvSpPr/>
            <p:nvPr/>
          </p:nvSpPr>
          <p:spPr>
            <a:xfrm>
              <a:off x="8351488" y="8356775"/>
              <a:ext cx="585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…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/>
        </p:nvSpPr>
        <p:spPr>
          <a:xfrm>
            <a:off x="352300" y="1084475"/>
            <a:ext cx="538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手势识别</a:t>
            </a:r>
            <a:endParaRPr sz="3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418" name="Google Shape;418;p64"/>
          <p:cNvCxnSpPr/>
          <p:nvPr/>
        </p:nvCxnSpPr>
        <p:spPr>
          <a:xfrm>
            <a:off x="1662675" y="3555305"/>
            <a:ext cx="555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64"/>
          <p:cNvCxnSpPr/>
          <p:nvPr/>
        </p:nvCxnSpPr>
        <p:spPr>
          <a:xfrm>
            <a:off x="4894036" y="3555305"/>
            <a:ext cx="5565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64"/>
          <p:cNvCxnSpPr/>
          <p:nvPr/>
        </p:nvCxnSpPr>
        <p:spPr>
          <a:xfrm>
            <a:off x="7193753" y="3549624"/>
            <a:ext cx="4587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64"/>
          <p:cNvCxnSpPr/>
          <p:nvPr/>
        </p:nvCxnSpPr>
        <p:spPr>
          <a:xfrm>
            <a:off x="3221264" y="3555305"/>
            <a:ext cx="664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64"/>
          <p:cNvSpPr/>
          <p:nvPr/>
        </p:nvSpPr>
        <p:spPr>
          <a:xfrm>
            <a:off x="5565650" y="3257328"/>
            <a:ext cx="1718400" cy="596100"/>
          </a:xfrm>
          <a:prstGeom prst="roundRect">
            <a:avLst>
              <a:gd fmla="val 15361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64"/>
          <p:cNvGrpSpPr/>
          <p:nvPr/>
        </p:nvGrpSpPr>
        <p:grpSpPr>
          <a:xfrm>
            <a:off x="5763285" y="3419404"/>
            <a:ext cx="1334677" cy="272673"/>
            <a:chOff x="7181488" y="8356775"/>
            <a:chExt cx="2925000" cy="597575"/>
          </a:xfrm>
        </p:grpSpPr>
        <p:sp>
          <p:nvSpPr>
            <p:cNvPr id="424" name="Google Shape;424;p64"/>
            <p:cNvSpPr/>
            <p:nvPr/>
          </p:nvSpPr>
          <p:spPr>
            <a:xfrm>
              <a:off x="7181488" y="8356775"/>
              <a:ext cx="585000" cy="585000"/>
            </a:xfrm>
            <a:prstGeom prst="rect">
              <a:avLst/>
            </a:prstGeom>
            <a:solidFill>
              <a:srgbClr val="D9D2E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22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5" name="Google Shape;425;p64"/>
            <p:cNvSpPr/>
            <p:nvPr/>
          </p:nvSpPr>
          <p:spPr>
            <a:xfrm>
              <a:off x="7766488" y="8356775"/>
              <a:ext cx="585000" cy="585000"/>
            </a:xfrm>
            <a:prstGeom prst="rect">
              <a:avLst/>
            </a:prstGeom>
            <a:solidFill>
              <a:srgbClr val="EAD1D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21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6" name="Google Shape;426;p64"/>
            <p:cNvSpPr/>
            <p:nvPr/>
          </p:nvSpPr>
          <p:spPr>
            <a:xfrm>
              <a:off x="8936488" y="8369350"/>
              <a:ext cx="585000" cy="585000"/>
            </a:xfrm>
            <a:prstGeom prst="rect">
              <a:avLst/>
            </a:prstGeom>
            <a:solidFill>
              <a:srgbClr val="F4CCC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61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7" name="Google Shape;427;p64"/>
            <p:cNvSpPr/>
            <p:nvPr/>
          </p:nvSpPr>
          <p:spPr>
            <a:xfrm>
              <a:off x="9521488" y="8356775"/>
              <a:ext cx="585000" cy="585000"/>
            </a:xfrm>
            <a:prstGeom prst="rect">
              <a:avLst/>
            </a:prstGeom>
            <a:solidFill>
              <a:srgbClr val="D9EAD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92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8" name="Google Shape;428;p64"/>
            <p:cNvSpPr/>
            <p:nvPr/>
          </p:nvSpPr>
          <p:spPr>
            <a:xfrm>
              <a:off x="8351488" y="8356775"/>
              <a:ext cx="585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…</a:t>
              </a:r>
              <a:endParaRPr sz="1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429" name="Google Shape;429;p64"/>
          <p:cNvPicPr preferRelativeResize="0"/>
          <p:nvPr/>
        </p:nvPicPr>
        <p:blipFill rotWithShape="1">
          <a:blip r:embed="rId3">
            <a:alphaModFix/>
          </a:blip>
          <a:srcRect b="31502" l="34190" r="47233" t="40568"/>
          <a:stretch/>
        </p:blipFill>
        <p:spPr>
          <a:xfrm>
            <a:off x="4035753" y="3102120"/>
            <a:ext cx="979800" cy="984000"/>
          </a:xfrm>
          <a:prstGeom prst="roundRect">
            <a:avLst>
              <a:gd fmla="val 594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64"/>
          <p:cNvPicPr preferRelativeResize="0"/>
          <p:nvPr/>
        </p:nvPicPr>
        <p:blipFill rotWithShape="1">
          <a:blip r:embed="rId4">
            <a:alphaModFix/>
          </a:blip>
          <a:srcRect b="0" l="32496" r="24638" t="0"/>
          <a:stretch/>
        </p:blipFill>
        <p:spPr>
          <a:xfrm>
            <a:off x="398050" y="2542557"/>
            <a:ext cx="1334400" cy="2079000"/>
          </a:xfrm>
          <a:prstGeom prst="roundRect">
            <a:avLst>
              <a:gd fmla="val 689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64"/>
          <p:cNvPicPr preferRelativeResize="0"/>
          <p:nvPr/>
        </p:nvPicPr>
        <p:blipFill rotWithShape="1">
          <a:blip r:embed="rId4">
            <a:alphaModFix/>
          </a:blip>
          <a:srcRect b="30370" l="32246" r="49178" t="41699"/>
          <a:stretch/>
        </p:blipFill>
        <p:spPr>
          <a:xfrm>
            <a:off x="2409662" y="3102120"/>
            <a:ext cx="979800" cy="983700"/>
          </a:xfrm>
          <a:prstGeom prst="roundRect">
            <a:avLst>
              <a:gd fmla="val 7331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64"/>
          <p:cNvSpPr/>
          <p:nvPr/>
        </p:nvSpPr>
        <p:spPr>
          <a:xfrm>
            <a:off x="7379966" y="3102123"/>
            <a:ext cx="293400" cy="29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5" spcFirstLastPara="1" rIns="0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b="1"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3" name="Google Shape;433;p64"/>
          <p:cNvSpPr/>
          <p:nvPr/>
        </p:nvSpPr>
        <p:spPr>
          <a:xfrm>
            <a:off x="7769288" y="3272726"/>
            <a:ext cx="979800" cy="555900"/>
          </a:xfrm>
          <a:prstGeom prst="roundRect">
            <a:avLst>
              <a:gd fmla="val 13075" name="adj"/>
            </a:avLst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Google Sans Medium"/>
              <a:buNone/>
            </a:pPr>
            <a:r>
              <a:rPr lang="en" sz="12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Thumbs Up</a:t>
            </a:r>
            <a:endParaRPr sz="120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725" y="667938"/>
            <a:ext cx="919000" cy="12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125" y="2964575"/>
            <a:ext cx="919000" cy="12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492" y="667938"/>
            <a:ext cx="919000" cy="126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2284" y="667950"/>
            <a:ext cx="919000" cy="12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5800" y="2964563"/>
            <a:ext cx="919000" cy="12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5350" y="2964575"/>
            <a:ext cx="919000" cy="12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5575" y="2964563"/>
            <a:ext cx="919000" cy="12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5"/>
          <p:cNvSpPr txBox="1"/>
          <p:nvPr/>
        </p:nvSpPr>
        <p:spPr>
          <a:xfrm>
            <a:off x="2260225" y="2032475"/>
            <a:ext cx="983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pointing_up</a:t>
            </a:r>
            <a:endParaRPr sz="1200"/>
          </a:p>
        </p:txBody>
      </p:sp>
      <p:sp>
        <p:nvSpPr>
          <p:cNvPr id="446" name="Google Shape;446;p65"/>
          <p:cNvSpPr txBox="1"/>
          <p:nvPr/>
        </p:nvSpPr>
        <p:spPr>
          <a:xfrm>
            <a:off x="4265700" y="2032475"/>
            <a:ext cx="644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victory</a:t>
            </a:r>
            <a:endParaRPr sz="1200"/>
          </a:p>
        </p:txBody>
      </p:sp>
      <p:sp>
        <p:nvSpPr>
          <p:cNvPr id="447" name="Google Shape;447;p65"/>
          <p:cNvSpPr txBox="1"/>
          <p:nvPr/>
        </p:nvSpPr>
        <p:spPr>
          <a:xfrm>
            <a:off x="5932775" y="2032475"/>
            <a:ext cx="918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closed_fist</a:t>
            </a:r>
            <a:endParaRPr sz="1200"/>
          </a:p>
        </p:txBody>
      </p:sp>
      <p:sp>
        <p:nvSpPr>
          <p:cNvPr id="448" name="Google Shape;448;p65"/>
          <p:cNvSpPr txBox="1"/>
          <p:nvPr/>
        </p:nvSpPr>
        <p:spPr>
          <a:xfrm>
            <a:off x="1273075" y="4371850"/>
            <a:ext cx="983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open_palm</a:t>
            </a:r>
            <a:endParaRPr sz="1200"/>
          </a:p>
        </p:txBody>
      </p:sp>
      <p:sp>
        <p:nvSpPr>
          <p:cNvPr id="449" name="Google Shape;449;p65"/>
          <p:cNvSpPr txBox="1"/>
          <p:nvPr/>
        </p:nvSpPr>
        <p:spPr>
          <a:xfrm>
            <a:off x="3146700" y="4371850"/>
            <a:ext cx="876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thumb_up</a:t>
            </a:r>
            <a:endParaRPr sz="1200"/>
          </a:p>
        </p:txBody>
      </p:sp>
      <p:sp>
        <p:nvSpPr>
          <p:cNvPr id="450" name="Google Shape;450;p65"/>
          <p:cNvSpPr txBox="1"/>
          <p:nvPr/>
        </p:nvSpPr>
        <p:spPr>
          <a:xfrm>
            <a:off x="4945625" y="4371850"/>
            <a:ext cx="918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i_love_you</a:t>
            </a:r>
            <a:endParaRPr sz="1200"/>
          </a:p>
        </p:txBody>
      </p:sp>
      <p:sp>
        <p:nvSpPr>
          <p:cNvPr id="451" name="Google Shape;451;p65"/>
          <p:cNvSpPr txBox="1"/>
          <p:nvPr/>
        </p:nvSpPr>
        <p:spPr>
          <a:xfrm>
            <a:off x="6685000" y="4371850"/>
            <a:ext cx="10806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thumb_down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/>
          <p:nvPr/>
        </p:nvSpPr>
        <p:spPr>
          <a:xfrm>
            <a:off x="510200" y="3846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recognizer = vision.GestureRecognizer.create_from_options(options)</a:t>
            </a:r>
            <a:endParaRPr sz="15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7"/>
          <p:cNvSpPr/>
          <p:nvPr/>
        </p:nvSpPr>
        <p:spPr>
          <a:xfrm>
            <a:off x="510200" y="3846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rgb_image = cv2.cvtColor(image, cv2.COLOR_BGR2RGB)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mp_image = mp.Image(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image_format=mp.ImageFormat.SRGB,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data=rgb_image)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recognizer.recognize_async(mp_image, time.time_ns())</a:t>
            </a:r>
            <a:endParaRPr sz="16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25" y="236750"/>
            <a:ext cx="8020150" cy="42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2"/>
          <p:cNvSpPr/>
          <p:nvPr/>
        </p:nvSpPr>
        <p:spPr>
          <a:xfrm>
            <a:off x="2845113" y="2619250"/>
            <a:ext cx="3847200" cy="158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</a:rPr>
              <a:t>ML 模型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31" name="Google Shape;131;p32"/>
          <p:cNvSpPr txBox="1"/>
          <p:nvPr/>
        </p:nvSpPr>
        <p:spPr>
          <a:xfrm>
            <a:off x="3860325" y="789250"/>
            <a:ext cx="181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输出</a:t>
            </a:r>
            <a:endParaRPr sz="3600"/>
          </a:p>
        </p:txBody>
      </p:sp>
      <p:sp>
        <p:nvSpPr>
          <p:cNvPr id="132" name="Google Shape;132;p32"/>
          <p:cNvSpPr txBox="1"/>
          <p:nvPr/>
        </p:nvSpPr>
        <p:spPr>
          <a:xfrm>
            <a:off x="557300" y="2963025"/>
            <a:ext cx="181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输入</a:t>
            </a:r>
            <a:endParaRPr sz="3600"/>
          </a:p>
        </p:txBody>
      </p:sp>
      <p:sp>
        <p:nvSpPr>
          <p:cNvPr id="133" name="Google Shape;133;p32"/>
          <p:cNvSpPr txBox="1"/>
          <p:nvPr/>
        </p:nvSpPr>
        <p:spPr>
          <a:xfrm>
            <a:off x="7223900" y="2963025"/>
            <a:ext cx="181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规则</a:t>
            </a: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8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GestureRecognizerResult: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Handedness: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Categories </a:t>
            </a:r>
            <a:r>
              <a:rPr lang="en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#0: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index        : 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score        : 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0.98396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categoryName : Left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Gestures: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Categories </a:t>
            </a:r>
            <a:r>
              <a:rPr lang="en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#0: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score        : 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0.76893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categoryName : Thumb_Up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Landmarks: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Landmark </a:t>
            </a:r>
            <a:r>
              <a:rPr lang="en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#0: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x            : 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0.638852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y            : 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0.671197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z            : -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3.41E-7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... (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landmarks </a:t>
            </a:r>
            <a:r>
              <a:rPr lang="en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 hand)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WorldLandmarks: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... (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world landmarks </a:t>
            </a:r>
            <a:r>
              <a:rPr lang="en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 hand)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7" name="Google Shape;467;p68"/>
          <p:cNvPicPr preferRelativeResize="0"/>
          <p:nvPr/>
        </p:nvPicPr>
        <p:blipFill rotWithShape="1">
          <a:blip r:embed="rId3">
            <a:alphaModFix/>
          </a:blip>
          <a:srcRect b="0" l="0" r="58981" t="0"/>
          <a:stretch/>
        </p:blipFill>
        <p:spPr>
          <a:xfrm>
            <a:off x="5064374" y="1156863"/>
            <a:ext cx="3348101" cy="282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Landmarks: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Landmark </a:t>
            </a:r>
            <a:r>
              <a:rPr lang="en" sz="16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#0: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x            : 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0.638852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y            : 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0.671197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z            : -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3.41E-7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Landmark </a:t>
            </a:r>
            <a:r>
              <a:rPr lang="en" sz="16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#1: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x            : 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0.634599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y            : 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0.536441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z            : -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0.06984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 (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landmarks </a:t>
            </a:r>
            <a:r>
              <a:rPr lang="en" sz="16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 hand)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/>
          <p:nvPr/>
        </p:nvSpPr>
        <p:spPr>
          <a:xfrm>
            <a:off x="482700" y="372449"/>
            <a:ext cx="81786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WorldLandmarks: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Landmark </a:t>
            </a:r>
            <a:r>
              <a:rPr lang="en" sz="16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#0: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x            : 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0.067485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y            : 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0.031084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z            : 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0.055223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Landmark </a:t>
            </a:r>
            <a:r>
              <a:rPr lang="en" sz="16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#1: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x            : 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0.063209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y            : -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0.00382</a:t>
            </a:r>
            <a:endParaRPr sz="16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z            : 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0.020920</a:t>
            </a:r>
            <a:endParaRPr sz="16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 (</a:t>
            </a:r>
            <a:r>
              <a:rPr lang="en" sz="16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landmarks </a:t>
            </a:r>
            <a:r>
              <a:rPr lang="en" sz="16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 hand)</a:t>
            </a:r>
            <a:endParaRPr sz="16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更多例子</a:t>
            </a:r>
            <a:endParaRPr/>
          </a:p>
        </p:txBody>
      </p:sp>
      <p:sp>
        <p:nvSpPr>
          <p:cNvPr id="483" name="Google Shape;483;p71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Editable Location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/>
          <p:nvPr/>
        </p:nvSpPr>
        <p:spPr>
          <a:xfrm>
            <a:off x="422125" y="1710713"/>
            <a:ext cx="3780900" cy="2374500"/>
          </a:xfrm>
          <a:prstGeom prst="roundRect">
            <a:avLst>
              <a:gd fmla="val 565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15" y="1819855"/>
            <a:ext cx="3669987" cy="215610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2"/>
          <p:cNvSpPr/>
          <p:nvPr/>
        </p:nvSpPr>
        <p:spPr>
          <a:xfrm>
            <a:off x="4617525" y="0"/>
            <a:ext cx="4526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1" name="Google Shape;491;p72"/>
          <p:cNvSpPr txBox="1"/>
          <p:nvPr/>
        </p:nvSpPr>
        <p:spPr>
          <a:xfrm>
            <a:off x="922150" y="1214360"/>
            <a:ext cx="278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>
                <a:solidFill>
                  <a:srgbClr val="3C4043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Text classification</a:t>
            </a:r>
            <a:endParaRPr sz="21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92" name="Google Shape;492;p72"/>
          <p:cNvSpPr txBox="1"/>
          <p:nvPr/>
        </p:nvSpPr>
        <p:spPr>
          <a:xfrm>
            <a:off x="5412175" y="1214360"/>
            <a:ext cx="278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>
                <a:solidFill>
                  <a:srgbClr val="3C4043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Audio classification</a:t>
            </a:r>
            <a:endParaRPr sz="21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93" name="Google Shape;493;p72"/>
          <p:cNvSpPr txBox="1"/>
          <p:nvPr/>
        </p:nvSpPr>
        <p:spPr>
          <a:xfrm>
            <a:off x="356625" y="4556025"/>
            <a:ext cx="48861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u="sng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https://goo.gle/mediapipe-studio</a:t>
            </a:r>
            <a:endParaRPr sz="1500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4" name="Google Shape;494;p72"/>
          <p:cNvSpPr/>
          <p:nvPr/>
        </p:nvSpPr>
        <p:spPr>
          <a:xfrm>
            <a:off x="4990346" y="1710713"/>
            <a:ext cx="3780900" cy="2374500"/>
          </a:xfrm>
          <a:prstGeom prst="roundRect">
            <a:avLst>
              <a:gd fmla="val 5656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72"/>
          <p:cNvPicPr preferRelativeResize="0"/>
          <p:nvPr/>
        </p:nvPicPr>
        <p:blipFill rotWithShape="1">
          <a:blip r:embed="rId5">
            <a:alphaModFix/>
          </a:blip>
          <a:srcRect b="3910" l="0" r="0" t="0"/>
          <a:stretch/>
        </p:blipFill>
        <p:spPr>
          <a:xfrm>
            <a:off x="5170453" y="1804119"/>
            <a:ext cx="2990192" cy="220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/>
          <p:nvPr/>
        </p:nvSpPr>
        <p:spPr>
          <a:xfrm>
            <a:off x="2024600" y="4540575"/>
            <a:ext cx="6762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Google Sans"/>
                <a:ea typeface="Google Sans"/>
                <a:cs typeface="Google Sans"/>
                <a:sym typeface="Google Sans"/>
              </a:rPr>
              <a:t>* Please only use this solution on your face or faces of people who have given you permission to do so.</a:t>
            </a:r>
            <a:endParaRPr i="1"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01" name="Google Shape;50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524" y="3411923"/>
            <a:ext cx="1049480" cy="105156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2" name="Google Shape;50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784" y="1086058"/>
            <a:ext cx="1049480" cy="105156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3" name="Google Shape;50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784" y="3411923"/>
            <a:ext cx="1051560" cy="105156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4" name="Google Shape;50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8167" y="1086058"/>
            <a:ext cx="1049777" cy="10497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5" name="Google Shape;505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167" y="3411923"/>
            <a:ext cx="1049777" cy="10497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1847" y="3411923"/>
            <a:ext cx="1049777" cy="10497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7" name="Google Shape;507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1847" y="1086058"/>
            <a:ext cx="1049779" cy="1049774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08" name="Google Shape;508;p73"/>
          <p:cNvCxnSpPr/>
          <p:nvPr/>
        </p:nvCxnSpPr>
        <p:spPr>
          <a:xfrm>
            <a:off x="3000213" y="2296925"/>
            <a:ext cx="0" cy="2166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73"/>
          <p:cNvSpPr txBox="1"/>
          <p:nvPr/>
        </p:nvSpPr>
        <p:spPr>
          <a:xfrm rot="-5400000">
            <a:off x="1678738" y="3214554"/>
            <a:ext cx="2142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Input face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0" name="Google Shape;510;p73"/>
          <p:cNvSpPr txBox="1"/>
          <p:nvPr/>
        </p:nvSpPr>
        <p:spPr>
          <a:xfrm>
            <a:off x="5368700" y="624579"/>
            <a:ext cx="21432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Style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11" name="Google Shape;511;p73"/>
          <p:cNvCxnSpPr/>
          <p:nvPr/>
        </p:nvCxnSpPr>
        <p:spPr>
          <a:xfrm rot="10800000">
            <a:off x="4394950" y="987813"/>
            <a:ext cx="43764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73"/>
          <p:cNvSpPr txBox="1"/>
          <p:nvPr/>
        </p:nvSpPr>
        <p:spPr>
          <a:xfrm>
            <a:off x="352300" y="1084475"/>
            <a:ext cx="214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 Medium"/>
                <a:ea typeface="Google Sans Medium"/>
                <a:cs typeface="Google Sans Medium"/>
                <a:sym typeface="Google Sans Medium"/>
              </a:rPr>
              <a:t>Face stylization</a:t>
            </a:r>
            <a:endParaRPr sz="3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13" name="Google Shape;513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05541" y="3411925"/>
            <a:ext cx="1049475" cy="1049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5534" y="1086056"/>
            <a:ext cx="1051563" cy="10515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5" name="Google Shape;515;p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04660" y="2286000"/>
            <a:ext cx="1051560" cy="10515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6" name="Google Shape;516;p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27481" y="2286000"/>
            <a:ext cx="1051560" cy="10515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7" name="Google Shape;517;p7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94783" y="2286000"/>
            <a:ext cx="1051560" cy="10515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8" name="Google Shape;518;p7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497270" y="2286000"/>
            <a:ext cx="1051560" cy="10515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9" name="Google Shape;519;p7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00959" y="2286000"/>
            <a:ext cx="1051560" cy="10515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4"/>
          <p:cNvSpPr/>
          <p:nvPr/>
        </p:nvSpPr>
        <p:spPr>
          <a:xfrm>
            <a:off x="4617525" y="0"/>
            <a:ext cx="45264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25" name="Google Shape;5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448" y="171450"/>
            <a:ext cx="2256282" cy="480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087" y="283038"/>
            <a:ext cx="2117775" cy="459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3513" y="174937"/>
            <a:ext cx="2251725" cy="483899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4"/>
          <p:cNvSpPr txBox="1"/>
          <p:nvPr/>
        </p:nvSpPr>
        <p:spPr>
          <a:xfrm>
            <a:off x="352300" y="1084475"/>
            <a:ext cx="286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 Medium"/>
                <a:ea typeface="Google Sans Medium"/>
                <a:cs typeface="Google Sans Medium"/>
                <a:sym typeface="Google Sans Medium"/>
              </a:rPr>
              <a:t>Text-to-image generation</a:t>
            </a:r>
            <a:endParaRPr sz="3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50" y="1239875"/>
            <a:ext cx="1927200" cy="1080000"/>
          </a:xfrm>
          <a:prstGeom prst="roundRect">
            <a:avLst>
              <a:gd fmla="val 7701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4" name="Google Shape;53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998" y="1239875"/>
            <a:ext cx="1927200" cy="1080000"/>
          </a:xfrm>
          <a:prstGeom prst="roundRect">
            <a:avLst>
              <a:gd fmla="val 6231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5" name="Google Shape;53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361" y="1239875"/>
            <a:ext cx="1927200" cy="1080000"/>
          </a:xfrm>
          <a:prstGeom prst="roundRect">
            <a:avLst>
              <a:gd fmla="val 7735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6" name="Google Shape;53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4718" y="1239875"/>
            <a:ext cx="1927200" cy="1080000"/>
          </a:xfrm>
          <a:prstGeom prst="roundRect">
            <a:avLst>
              <a:gd fmla="val 7701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7" name="Google Shape;53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650" y="2560615"/>
            <a:ext cx="1927200" cy="1080000"/>
          </a:xfrm>
          <a:prstGeom prst="roundRect">
            <a:avLst>
              <a:gd fmla="val 7081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8" name="Google Shape;538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5998" y="2560615"/>
            <a:ext cx="1920000" cy="1076100"/>
          </a:xfrm>
          <a:prstGeom prst="roundRect">
            <a:avLst>
              <a:gd fmla="val 7202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9" name="Google Shape;539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95361" y="2560615"/>
            <a:ext cx="1920000" cy="1075800"/>
          </a:xfrm>
          <a:prstGeom prst="roundRect">
            <a:avLst>
              <a:gd fmla="val 6139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0" name="Google Shape;540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4718" y="2560615"/>
            <a:ext cx="1927200" cy="1080000"/>
          </a:xfrm>
          <a:prstGeom prst="roundRect">
            <a:avLst>
              <a:gd fmla="val 7581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1" name="Google Shape;541;p75"/>
          <p:cNvSpPr txBox="1"/>
          <p:nvPr/>
        </p:nvSpPr>
        <p:spPr>
          <a:xfrm>
            <a:off x="352300" y="3954238"/>
            <a:ext cx="843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 Medium"/>
                <a:ea typeface="Google Sans Medium"/>
                <a:cs typeface="Google Sans Medium"/>
                <a:sym typeface="Google Sans Medium"/>
              </a:rPr>
              <a:t>And many more!</a:t>
            </a:r>
            <a:endParaRPr sz="3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6"/>
          <p:cNvSpPr txBox="1"/>
          <p:nvPr/>
        </p:nvSpPr>
        <p:spPr>
          <a:xfrm>
            <a:off x="1156050" y="1581450"/>
            <a:ext cx="68319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rPr>
              <a:t>Keep up to date</a:t>
            </a:r>
            <a:endParaRPr b="1" sz="3300">
              <a:solidFill>
                <a:srgbClr val="4250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007F8B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rPr>
              <a:t>developers.google.com/mediapipe</a:t>
            </a:r>
            <a:endParaRPr b="1" sz="1800">
              <a:solidFill>
                <a:srgbClr val="4250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F8B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/>
        </p:nvSpPr>
        <p:spPr>
          <a:xfrm>
            <a:off x="1232370" y="2579860"/>
            <a:ext cx="4658400" cy="23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45650" spcFirstLastPara="1" rIns="45650" wrap="square" tIns="45650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降低延迟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离线可用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保护隐私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节约成本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9" name="Google Shape;139;p33"/>
          <p:cNvPicPr preferRelativeResize="0"/>
          <p:nvPr/>
        </p:nvPicPr>
        <p:blipFill rotWithShape="1">
          <a:blip r:embed="rId3">
            <a:alphaModFix/>
          </a:blip>
          <a:srcRect b="16281" l="29086" r="29598" t="17369"/>
          <a:stretch/>
        </p:blipFill>
        <p:spPr>
          <a:xfrm>
            <a:off x="5275444" y="406181"/>
            <a:ext cx="2599400" cy="41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975" y="2641869"/>
            <a:ext cx="235900" cy="2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975" y="3121025"/>
            <a:ext cx="235900" cy="2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975" y="3624548"/>
            <a:ext cx="235900" cy="2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 txBox="1"/>
          <p:nvPr>
            <p:ph type="title"/>
          </p:nvPr>
        </p:nvSpPr>
        <p:spPr>
          <a:xfrm>
            <a:off x="640080" y="1213099"/>
            <a:ext cx="60177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设备端 </a:t>
            </a:r>
            <a:r>
              <a:rPr b="0" lang="en">
                <a:solidFill>
                  <a:srgbClr val="007F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机器学习</a:t>
            </a:r>
            <a:endParaRPr b="0">
              <a:solidFill>
                <a:srgbClr val="007F8B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975" y="4128073"/>
            <a:ext cx="235900" cy="2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/>
        </p:nvSpPr>
        <p:spPr>
          <a:xfrm>
            <a:off x="714175" y="1766550"/>
            <a:ext cx="45462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7F8B"/>
                </a:solidFill>
                <a:latin typeface="Google Sans"/>
                <a:ea typeface="Google Sans"/>
                <a:cs typeface="Google Sans"/>
                <a:sym typeface="Google Sans"/>
              </a:rPr>
              <a:t>模型 </a:t>
            </a:r>
            <a:r>
              <a:rPr lang="en" sz="3000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是</a:t>
            </a:r>
            <a:r>
              <a:rPr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设备端</a:t>
            </a:r>
            <a:r>
              <a:rPr lang="en" sz="3000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机器学习</a:t>
            </a:r>
            <a:endParaRPr sz="3000">
              <a:solidFill>
                <a:srgbClr val="24292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解决方案的核心</a:t>
            </a:r>
            <a:endParaRPr sz="3000"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34"/>
          <p:cNvSpPr/>
          <p:nvPr/>
        </p:nvSpPr>
        <p:spPr>
          <a:xfrm>
            <a:off x="5598525" y="488125"/>
            <a:ext cx="2145600" cy="433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34"/>
          <p:cNvCxnSpPr>
            <a:stCxn id="152" idx="2"/>
            <a:endCxn id="153" idx="0"/>
          </p:cNvCxnSpPr>
          <p:nvPr/>
        </p:nvCxnSpPr>
        <p:spPr>
          <a:xfrm>
            <a:off x="6678637" y="916938"/>
            <a:ext cx="0" cy="160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34"/>
          <p:cNvSpPr/>
          <p:nvPr/>
        </p:nvSpPr>
        <p:spPr>
          <a:xfrm>
            <a:off x="5885125" y="2519938"/>
            <a:ext cx="1587000" cy="265200"/>
          </a:xfrm>
          <a:prstGeom prst="rect">
            <a:avLst/>
          </a:prstGeom>
          <a:solidFill>
            <a:srgbClr val="007F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 </a:t>
            </a:r>
            <a:r>
              <a:rPr b="1" lang="en" sz="1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34"/>
          <p:cNvSpPr/>
          <p:nvPr/>
        </p:nvSpPr>
        <p:spPr>
          <a:xfrm>
            <a:off x="6323875" y="4472363"/>
            <a:ext cx="709500" cy="234600"/>
          </a:xfrm>
          <a:prstGeom prst="rect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55" name="Google Shape;155;p34"/>
          <p:cNvCxnSpPr>
            <a:stCxn id="153" idx="2"/>
            <a:endCxn id="154" idx="0"/>
          </p:cNvCxnSpPr>
          <p:nvPr/>
        </p:nvCxnSpPr>
        <p:spPr>
          <a:xfrm>
            <a:off x="6678625" y="2785138"/>
            <a:ext cx="0" cy="1687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34"/>
          <p:cNvSpPr/>
          <p:nvPr/>
        </p:nvSpPr>
        <p:spPr>
          <a:xfrm>
            <a:off x="6323887" y="682338"/>
            <a:ext cx="709500" cy="234600"/>
          </a:xfrm>
          <a:prstGeom prst="rect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34"/>
          <p:cNvSpPr/>
          <p:nvPr/>
        </p:nvSpPr>
        <p:spPr>
          <a:xfrm>
            <a:off x="6257275" y="355425"/>
            <a:ext cx="842700" cy="2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ML app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535150" y="3054175"/>
            <a:ext cx="3884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F8B"/>
              </a:buClr>
              <a:buSzPts val="1700"/>
              <a:buFont typeface="Google Sans"/>
              <a:buChar char="●"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轻量且高效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F8B"/>
              </a:buClr>
              <a:buSzPts val="1700"/>
              <a:buFont typeface="Google Sans"/>
              <a:buChar char="●"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针对硬件进行优化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F8B"/>
              </a:buClr>
              <a:buSzPts val="1700"/>
              <a:buFont typeface="Google Sans"/>
              <a:buChar char="●"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稀疏化以获得最佳性能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/>
          <p:nvPr/>
        </p:nvSpPr>
        <p:spPr>
          <a:xfrm>
            <a:off x="5598525" y="488125"/>
            <a:ext cx="2145600" cy="433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5"/>
          <p:cNvSpPr txBox="1"/>
          <p:nvPr/>
        </p:nvSpPr>
        <p:spPr>
          <a:xfrm>
            <a:off x="591150" y="1597800"/>
            <a:ext cx="48549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7F8B"/>
                </a:solidFill>
                <a:latin typeface="Google Sans"/>
                <a:ea typeface="Google Sans"/>
                <a:cs typeface="Google Sans"/>
                <a:sym typeface="Google Sans"/>
              </a:rPr>
              <a:t>ML Pipeline </a:t>
            </a:r>
            <a:r>
              <a:rPr lang="en" sz="30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是将原始输入转化成结果的过程</a:t>
            </a:r>
            <a:endParaRPr b="1" sz="3000"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4" name="Google Shape;164;p35"/>
          <p:cNvCxnSpPr>
            <a:stCxn id="165" idx="2"/>
            <a:endCxn id="166" idx="0"/>
          </p:cNvCxnSpPr>
          <p:nvPr/>
        </p:nvCxnSpPr>
        <p:spPr>
          <a:xfrm flipH="1">
            <a:off x="6678750" y="916950"/>
            <a:ext cx="7500" cy="1603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35"/>
          <p:cNvSpPr/>
          <p:nvPr/>
        </p:nvSpPr>
        <p:spPr>
          <a:xfrm>
            <a:off x="5885125" y="2520035"/>
            <a:ext cx="1587000" cy="265200"/>
          </a:xfrm>
          <a:prstGeom prst="rect">
            <a:avLst/>
          </a:prstGeom>
          <a:solidFill>
            <a:srgbClr val="007F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</a:t>
            </a: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Inference</a:t>
            </a:r>
            <a:endParaRPr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6323875" y="4472363"/>
            <a:ext cx="709500" cy="234600"/>
          </a:xfrm>
          <a:prstGeom prst="rect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8" name="Google Shape;168;p35"/>
          <p:cNvCxnSpPr>
            <a:stCxn id="166" idx="2"/>
            <a:endCxn id="167" idx="0"/>
          </p:cNvCxnSpPr>
          <p:nvPr/>
        </p:nvCxnSpPr>
        <p:spPr>
          <a:xfrm>
            <a:off x="6678625" y="2785235"/>
            <a:ext cx="0" cy="1687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35"/>
          <p:cNvSpPr/>
          <p:nvPr/>
        </p:nvSpPr>
        <p:spPr>
          <a:xfrm>
            <a:off x="6205950" y="682350"/>
            <a:ext cx="960600" cy="234600"/>
          </a:xfrm>
          <a:prstGeom prst="rect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Live Camera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35"/>
          <p:cNvSpPr/>
          <p:nvPr/>
        </p:nvSpPr>
        <p:spPr>
          <a:xfrm>
            <a:off x="6257275" y="355425"/>
            <a:ext cx="842700" cy="2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ML app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35"/>
          <p:cNvSpPr/>
          <p:nvPr/>
        </p:nvSpPr>
        <p:spPr>
          <a:xfrm>
            <a:off x="5885125" y="1253450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Flow Control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1" name="Google Shape;171;p35"/>
          <p:cNvSpPr/>
          <p:nvPr/>
        </p:nvSpPr>
        <p:spPr>
          <a:xfrm>
            <a:off x="5885125" y="3153328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Post-processing 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35"/>
          <p:cNvSpPr/>
          <p:nvPr/>
        </p:nvSpPr>
        <p:spPr>
          <a:xfrm>
            <a:off x="5885125" y="3786620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Synchronization</a:t>
            </a:r>
            <a:endParaRPr b="1" sz="1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35"/>
          <p:cNvSpPr/>
          <p:nvPr/>
        </p:nvSpPr>
        <p:spPr>
          <a:xfrm>
            <a:off x="5885125" y="1886743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 Preprocessing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35"/>
          <p:cNvSpPr txBox="1"/>
          <p:nvPr/>
        </p:nvSpPr>
        <p:spPr>
          <a:xfrm>
            <a:off x="360000" y="3165175"/>
            <a:ext cx="49449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F8B"/>
              </a:buClr>
              <a:buSzPts val="1700"/>
              <a:buFont typeface="Google Sans"/>
              <a:buChar char="●"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领域特定处理（例如视觉/自然语言处理/音频）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F8B"/>
              </a:buClr>
              <a:buSzPts val="1700"/>
              <a:buFont typeface="Google Sans"/>
              <a:buChar char="●"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CPU / GPU / EdgeTPU / DSP的端到端加速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F8B"/>
              </a:buClr>
              <a:buSzPts val="1700"/>
              <a:buFont typeface="Google Sans"/>
              <a:buChar char="●"/>
            </a:pPr>
            <a:r>
              <a:rPr lang="en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跨Android / iOS、Web、裸机的跨平台部署</a:t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/>
          <p:nvPr/>
        </p:nvSpPr>
        <p:spPr>
          <a:xfrm>
            <a:off x="4520450" y="488125"/>
            <a:ext cx="4310700" cy="433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36"/>
          <p:cNvCxnSpPr>
            <a:stCxn id="181" idx="2"/>
            <a:endCxn id="182" idx="0"/>
          </p:cNvCxnSpPr>
          <p:nvPr/>
        </p:nvCxnSpPr>
        <p:spPr>
          <a:xfrm flipH="1">
            <a:off x="6674801" y="916950"/>
            <a:ext cx="1200" cy="1679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36"/>
          <p:cNvSpPr/>
          <p:nvPr/>
        </p:nvSpPr>
        <p:spPr>
          <a:xfrm>
            <a:off x="6320100" y="4472363"/>
            <a:ext cx="709500" cy="234600"/>
          </a:xfrm>
          <a:prstGeom prst="rect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Display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4" name="Google Shape;184;p36"/>
          <p:cNvCxnSpPr>
            <a:stCxn id="182" idx="2"/>
            <a:endCxn id="183" idx="0"/>
          </p:cNvCxnSpPr>
          <p:nvPr/>
        </p:nvCxnSpPr>
        <p:spPr>
          <a:xfrm>
            <a:off x="6674850" y="2861363"/>
            <a:ext cx="0" cy="161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36"/>
          <p:cNvSpPr/>
          <p:nvPr/>
        </p:nvSpPr>
        <p:spPr>
          <a:xfrm>
            <a:off x="6189101" y="682350"/>
            <a:ext cx="973800" cy="234600"/>
          </a:xfrm>
          <a:prstGeom prst="rect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Live Camera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5" name="Google Shape;185;p36"/>
          <p:cNvSpPr/>
          <p:nvPr/>
        </p:nvSpPr>
        <p:spPr>
          <a:xfrm>
            <a:off x="6253500" y="355425"/>
            <a:ext cx="842700" cy="2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ML app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6" name="Google Shape;186;p36"/>
          <p:cNvSpPr txBox="1"/>
          <p:nvPr/>
        </p:nvSpPr>
        <p:spPr>
          <a:xfrm>
            <a:off x="5126925" y="988450"/>
            <a:ext cx="14439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Buffer Management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" name="Google Shape;187;p36"/>
          <p:cNvSpPr txBox="1"/>
          <p:nvPr/>
        </p:nvSpPr>
        <p:spPr>
          <a:xfrm>
            <a:off x="5142875" y="1647350"/>
            <a:ext cx="1552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Format Conversion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6"/>
          <p:cNvSpPr txBox="1"/>
          <p:nvPr/>
        </p:nvSpPr>
        <p:spPr>
          <a:xfrm>
            <a:off x="7417775" y="1293050"/>
            <a:ext cx="11061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Image Filtering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" name="Google Shape;189;p36"/>
          <p:cNvSpPr txBox="1"/>
          <p:nvPr/>
        </p:nvSpPr>
        <p:spPr>
          <a:xfrm>
            <a:off x="6827125" y="1011975"/>
            <a:ext cx="13797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Data Subsampling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4761875" y="1342550"/>
            <a:ext cx="13035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Data Lifecycle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36"/>
          <p:cNvSpPr txBox="1"/>
          <p:nvPr/>
        </p:nvSpPr>
        <p:spPr>
          <a:xfrm>
            <a:off x="6674850" y="1574113"/>
            <a:ext cx="14877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Timestamp Extraction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" name="Google Shape;192;p36"/>
          <p:cNvSpPr txBox="1"/>
          <p:nvPr/>
        </p:nvSpPr>
        <p:spPr>
          <a:xfrm>
            <a:off x="5126925" y="2917963"/>
            <a:ext cx="14877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Timestamp Alignment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5158775" y="2236613"/>
            <a:ext cx="14877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Thread Management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36"/>
          <p:cNvSpPr txBox="1"/>
          <p:nvPr/>
        </p:nvSpPr>
        <p:spPr>
          <a:xfrm>
            <a:off x="6797775" y="2214325"/>
            <a:ext cx="18477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GPU/CPU Data Transfer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36"/>
          <p:cNvSpPr txBox="1"/>
          <p:nvPr/>
        </p:nvSpPr>
        <p:spPr>
          <a:xfrm>
            <a:off x="6643075" y="3531425"/>
            <a:ext cx="22158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Multi-threaded GPU Compute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7584875" y="3837850"/>
            <a:ext cx="7719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iOS Metal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7162900" y="2555725"/>
            <a:ext cx="14877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OpenGL ES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36"/>
          <p:cNvSpPr txBox="1"/>
          <p:nvPr/>
        </p:nvSpPr>
        <p:spPr>
          <a:xfrm>
            <a:off x="4408125" y="3782900"/>
            <a:ext cx="14877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Trace Collection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" name="Google Shape;199;p36"/>
          <p:cNvSpPr txBox="1"/>
          <p:nvPr/>
        </p:nvSpPr>
        <p:spPr>
          <a:xfrm>
            <a:off x="6674850" y="4135271"/>
            <a:ext cx="14877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Performance Profiling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36"/>
          <p:cNvSpPr txBox="1"/>
          <p:nvPr/>
        </p:nvSpPr>
        <p:spPr>
          <a:xfrm>
            <a:off x="7493375" y="3188550"/>
            <a:ext cx="13035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C++ Programming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" name="Google Shape;201;p36"/>
          <p:cNvSpPr txBox="1"/>
          <p:nvPr/>
        </p:nvSpPr>
        <p:spPr>
          <a:xfrm>
            <a:off x="4611150" y="1953200"/>
            <a:ext cx="1270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Resource Caching</a:t>
            </a:r>
            <a:endParaRPr b="1" sz="11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4822125" y="2613175"/>
            <a:ext cx="11169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Asset Loading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4826375" y="4159556"/>
            <a:ext cx="18477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GPU Timing Measurement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4" name="Google Shape;204;p36"/>
          <p:cNvSpPr txBox="1"/>
          <p:nvPr/>
        </p:nvSpPr>
        <p:spPr>
          <a:xfrm>
            <a:off x="6722875" y="2854525"/>
            <a:ext cx="2056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Cross-platform Abstraction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7469450" y="1927388"/>
            <a:ext cx="1270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Data Marshalling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" name="Google Shape;206;p36"/>
          <p:cNvSpPr txBox="1"/>
          <p:nvPr/>
        </p:nvSpPr>
        <p:spPr>
          <a:xfrm>
            <a:off x="4843375" y="3236200"/>
            <a:ext cx="9030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CPU Affinity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36"/>
          <p:cNvSpPr txBox="1"/>
          <p:nvPr/>
        </p:nvSpPr>
        <p:spPr>
          <a:xfrm>
            <a:off x="5027675" y="3503963"/>
            <a:ext cx="14877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CBF0F8"/>
                </a:highlight>
                <a:latin typeface="Google Sans"/>
                <a:ea typeface="Google Sans"/>
                <a:cs typeface="Google Sans"/>
                <a:sym typeface="Google Sans"/>
              </a:rPr>
              <a:t>Java Native Interface</a:t>
            </a:r>
            <a:endParaRPr b="1" sz="1000">
              <a:solidFill>
                <a:schemeClr val="dk1"/>
              </a:solidFill>
              <a:highlight>
                <a:srgbClr val="CBF0F8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36"/>
          <p:cNvSpPr/>
          <p:nvPr/>
        </p:nvSpPr>
        <p:spPr>
          <a:xfrm>
            <a:off x="5881350" y="2520035"/>
            <a:ext cx="1587000" cy="265200"/>
          </a:xfrm>
          <a:prstGeom prst="rect">
            <a:avLst/>
          </a:prstGeom>
          <a:solidFill>
            <a:srgbClr val="007F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</a:t>
            </a: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Inference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36"/>
          <p:cNvSpPr/>
          <p:nvPr/>
        </p:nvSpPr>
        <p:spPr>
          <a:xfrm>
            <a:off x="5881350" y="1253450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Flow Control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36"/>
          <p:cNvSpPr/>
          <p:nvPr/>
        </p:nvSpPr>
        <p:spPr>
          <a:xfrm>
            <a:off x="5881350" y="3153328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Post-processing 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36"/>
          <p:cNvSpPr/>
          <p:nvPr/>
        </p:nvSpPr>
        <p:spPr>
          <a:xfrm>
            <a:off x="5881350" y="3786620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Synchronization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36"/>
          <p:cNvSpPr/>
          <p:nvPr/>
        </p:nvSpPr>
        <p:spPr>
          <a:xfrm>
            <a:off x="5881350" y="1886743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 Preprocessing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487400" y="1924975"/>
            <a:ext cx="42210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还有很多的</a:t>
            </a:r>
            <a:r>
              <a:rPr b="1" lang="en" sz="3000">
                <a:solidFill>
                  <a:schemeClr val="lt1"/>
                </a:solidFill>
                <a:highlight>
                  <a:srgbClr val="007F8B"/>
                </a:highlight>
                <a:latin typeface="Google Sans"/>
                <a:ea typeface="Google Sans"/>
                <a:cs typeface="Google Sans"/>
                <a:sym typeface="Google Sans"/>
              </a:rPr>
              <a:t>复杂度</a:t>
            </a:r>
            <a:endParaRPr b="1" sz="3000">
              <a:solidFill>
                <a:schemeClr val="lt1"/>
              </a:solidFill>
              <a:highlight>
                <a:srgbClr val="007F8B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阻碍快速开发</a:t>
            </a:r>
            <a:endParaRPr sz="3000"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063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/>
        </p:nvSpPr>
        <p:spPr>
          <a:xfrm>
            <a:off x="436050" y="1907550"/>
            <a:ext cx="39321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7F8B"/>
                </a:solidFill>
                <a:latin typeface="Google Sans"/>
                <a:ea typeface="Google Sans"/>
                <a:cs typeface="Google Sans"/>
                <a:sym typeface="Google Sans"/>
              </a:rPr>
              <a:t>MediaPipe</a:t>
            </a:r>
            <a:r>
              <a:rPr lang="en" sz="3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30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通过抽象这个复杂度为</a:t>
            </a: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3000">
                <a:solidFill>
                  <a:schemeClr val="lt1"/>
                </a:solidFill>
                <a:highlight>
                  <a:srgbClr val="007F8B"/>
                </a:highlight>
                <a:latin typeface="Google Sans"/>
                <a:ea typeface="Google Sans"/>
                <a:cs typeface="Google Sans"/>
                <a:sym typeface="Google Sans"/>
              </a:rPr>
              <a:t>MediaPipe </a:t>
            </a:r>
            <a:r>
              <a:rPr lang="en" sz="3000">
                <a:solidFill>
                  <a:schemeClr val="lt1"/>
                </a:solidFill>
                <a:highlight>
                  <a:srgbClr val="007F8B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Tasks</a:t>
            </a:r>
            <a:endParaRPr sz="3000">
              <a:solidFill>
                <a:schemeClr val="lt1"/>
              </a:solidFill>
              <a:highlight>
                <a:srgbClr val="007F8B"/>
              </a:highlight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rPr>
              <a:t>加速开发过程</a:t>
            </a:r>
            <a:endParaRPr sz="3000">
              <a:solidFill>
                <a:schemeClr val="lt1"/>
              </a:solidFill>
              <a:highlight>
                <a:srgbClr val="007F8B"/>
              </a:highlight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4520450" y="488125"/>
            <a:ext cx="4310700" cy="43347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7"/>
          <p:cNvSpPr/>
          <p:nvPr/>
        </p:nvSpPr>
        <p:spPr>
          <a:xfrm>
            <a:off x="5374425" y="1104650"/>
            <a:ext cx="2620800" cy="3202800"/>
          </a:xfrm>
          <a:prstGeom prst="rect">
            <a:avLst/>
          </a:prstGeom>
          <a:noFill/>
          <a:ln cap="flat" cmpd="sng" w="38100">
            <a:solidFill>
              <a:srgbClr val="007F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F8B"/>
              </a:solidFill>
            </a:endParaRPr>
          </a:p>
        </p:txBody>
      </p:sp>
      <p:cxnSp>
        <p:nvCxnSpPr>
          <p:cNvPr id="221" name="Google Shape;221;p37"/>
          <p:cNvCxnSpPr>
            <a:stCxn id="222" idx="2"/>
            <a:endCxn id="223" idx="0"/>
          </p:cNvCxnSpPr>
          <p:nvPr/>
        </p:nvCxnSpPr>
        <p:spPr>
          <a:xfrm flipH="1">
            <a:off x="6678575" y="916950"/>
            <a:ext cx="1200" cy="16791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7"/>
          <p:cNvSpPr/>
          <p:nvPr/>
        </p:nvSpPr>
        <p:spPr>
          <a:xfrm>
            <a:off x="5885125" y="2596138"/>
            <a:ext cx="1587000" cy="265200"/>
          </a:xfrm>
          <a:prstGeom prst="rect">
            <a:avLst/>
          </a:prstGeom>
          <a:solidFill>
            <a:srgbClr val="007F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</a:t>
            </a: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Inference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6323875" y="4472363"/>
            <a:ext cx="709500" cy="234600"/>
          </a:xfrm>
          <a:prstGeom prst="rect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Display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5" name="Google Shape;225;p37"/>
          <p:cNvCxnSpPr>
            <a:stCxn id="223" idx="2"/>
            <a:endCxn id="224" idx="0"/>
          </p:cNvCxnSpPr>
          <p:nvPr/>
        </p:nvCxnSpPr>
        <p:spPr>
          <a:xfrm>
            <a:off x="6678625" y="2861338"/>
            <a:ext cx="0" cy="16110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37"/>
          <p:cNvSpPr/>
          <p:nvPr/>
        </p:nvSpPr>
        <p:spPr>
          <a:xfrm>
            <a:off x="5856725" y="1009275"/>
            <a:ext cx="1587000" cy="2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F8B"/>
                </a:solidFill>
                <a:latin typeface="Google Sans"/>
                <a:ea typeface="Google Sans"/>
                <a:cs typeface="Google Sans"/>
                <a:sym typeface="Google Sans"/>
              </a:rPr>
              <a:t>MediaPipe Tasks</a:t>
            </a:r>
            <a:endParaRPr b="1" sz="1200">
              <a:solidFill>
                <a:srgbClr val="007F8B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6192875" y="682350"/>
            <a:ext cx="973800" cy="234600"/>
          </a:xfrm>
          <a:prstGeom prst="rect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Live Camera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7" name="Google Shape;227;p37"/>
          <p:cNvSpPr/>
          <p:nvPr/>
        </p:nvSpPr>
        <p:spPr>
          <a:xfrm>
            <a:off x="6257275" y="355425"/>
            <a:ext cx="842700" cy="2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ML app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5885125" y="1482050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Flow Control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5885125" y="3168076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Post-processing 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5885125" y="3786620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Synchronization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885125" y="2024194"/>
            <a:ext cx="1587000" cy="2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 Preprocessing</a:t>
            </a:r>
            <a:endParaRPr b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